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90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3E84"/>
    <a:srgbClr val="150860"/>
    <a:srgbClr val="1C1573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58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Understanding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Free </a:t>
            </a:r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Overview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95400"/>
            <a:ext cx="10877061" cy="50032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Understanding the difference between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Free Software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Open Source Software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Freeware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Public-domain Software</a:t>
            </a:r>
            <a:endParaRPr lang="en-IN" dirty="0"/>
          </a:p>
          <a:p>
            <a:pPr>
              <a:lnSpc>
                <a:spcPct val="150000"/>
              </a:lnSpc>
            </a:pPr>
            <a:endParaRPr lang="en-IN" dirty="0" smtClean="0"/>
          </a:p>
          <a:p>
            <a:pPr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773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Free software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95400"/>
            <a:ext cx="10877061" cy="50032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Definition: </a:t>
            </a:r>
            <a:r>
              <a:rPr lang="en-IN" dirty="0">
                <a:solidFill>
                  <a:srgbClr val="101141"/>
                </a:solidFill>
              </a:rPr>
              <a:t>Free software is the </a:t>
            </a:r>
            <a:r>
              <a:rPr lang="en-IN" dirty="0"/>
              <a:t>software that can be used, modified, studied, copied, changed and redistributed </a:t>
            </a:r>
            <a:r>
              <a:rPr lang="en-IN" dirty="0" smtClean="0"/>
              <a:t>(with or without modifications), </a:t>
            </a:r>
            <a:r>
              <a:rPr lang="en-IN" dirty="0"/>
              <a:t>with no restrictions.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Free software </a:t>
            </a:r>
            <a:r>
              <a:rPr lang="en-IN" dirty="0" smtClean="0">
                <a:solidFill>
                  <a:srgbClr val="C00000"/>
                </a:solidFill>
              </a:rPr>
              <a:t>– refers to free use of software and not </a:t>
            </a:r>
            <a:r>
              <a:rPr lang="en-IN" dirty="0">
                <a:solidFill>
                  <a:srgbClr val="C00000"/>
                </a:solidFill>
              </a:rPr>
              <a:t>price.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Philosophy</a:t>
            </a:r>
            <a:r>
              <a:rPr lang="en-IN" dirty="0">
                <a:solidFill>
                  <a:srgbClr val="C00000"/>
                </a:solidFill>
              </a:rPr>
              <a:t>: </a:t>
            </a:r>
            <a:r>
              <a:rPr lang="en-IN" dirty="0"/>
              <a:t>Social Movement 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Rules</a:t>
            </a:r>
            <a:r>
              <a:rPr lang="en-IN" dirty="0">
                <a:solidFill>
                  <a:srgbClr val="C00000"/>
                </a:solidFill>
              </a:rPr>
              <a:t>: </a:t>
            </a:r>
            <a:r>
              <a:rPr lang="en-IN" dirty="0"/>
              <a:t>Four Essential </a:t>
            </a:r>
            <a:r>
              <a:rPr lang="en-IN" dirty="0" smtClean="0"/>
              <a:t>Freedoms </a:t>
            </a:r>
            <a:r>
              <a:rPr lang="en-IN" dirty="0"/>
              <a:t>(https://www.gnu.org/philosophy/free-sw.html)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Charge</a:t>
            </a:r>
            <a:r>
              <a:rPr lang="en-IN" dirty="0">
                <a:solidFill>
                  <a:srgbClr val="C00000"/>
                </a:solidFill>
              </a:rPr>
              <a:t>:  </a:t>
            </a:r>
            <a:r>
              <a:rPr lang="en-IN" dirty="0"/>
              <a:t>Free software is available free of charge, in most cases. But, in principle, free software need not necessarily be free of cost.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solidFill>
                  <a:srgbClr val="C00000"/>
                </a:solidFill>
              </a:rPr>
              <a:t>Copyright</a:t>
            </a:r>
            <a:r>
              <a:rPr lang="en-IN" dirty="0"/>
              <a:t>:  Yes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Examples</a:t>
            </a:r>
            <a:r>
              <a:rPr lang="en-IN" dirty="0"/>
              <a:t>: Linux, Ubuntu, MySQL</a:t>
            </a:r>
          </a:p>
          <a:p>
            <a:pPr>
              <a:lnSpc>
                <a:spcPct val="150000"/>
              </a:lnSpc>
            </a:pPr>
            <a:endParaRPr lang="en-IN" dirty="0" smtClean="0"/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63599" y="6239720"/>
            <a:ext cx="929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</a:t>
            </a:r>
            <a:endParaRPr lang="en-IN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000" dirty="0" smtClean="0"/>
              <a:t>https</a:t>
            </a:r>
            <a:r>
              <a:rPr lang="en-IN" sz="1000" dirty="0"/>
              <a:t>://</a:t>
            </a:r>
            <a:r>
              <a:rPr lang="en-IN" sz="1000" dirty="0" smtClean="0"/>
              <a:t>www.gnu.org/philosophy/free-sw.html</a:t>
            </a:r>
            <a:r>
              <a:rPr lang="en-IN" sz="1000" dirty="0" smtClean="0"/>
              <a:t>;</a:t>
            </a:r>
            <a:endParaRPr lang="en-IN" sz="1000" dirty="0" smtClean="0"/>
          </a:p>
        </p:txBody>
      </p:sp>
    </p:spTree>
    <p:extLst>
      <p:ext uri="{BB962C8B-B14F-4D97-AF65-F5344CB8AC3E}">
        <p14:creationId xmlns:p14="http://schemas.microsoft.com/office/powerpoint/2010/main" val="146251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Free Software – </a:t>
            </a:r>
            <a:r>
              <a:rPr lang="en-IN" dirty="0" smtClean="0"/>
              <a:t> Social Movement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/>
              <a:t>The free software movement is </a:t>
            </a:r>
            <a:endParaRPr lang="en-IN" dirty="0" smtClean="0"/>
          </a:p>
          <a:p>
            <a:pPr lvl="1">
              <a:lnSpc>
                <a:spcPct val="150000"/>
              </a:lnSpc>
            </a:pPr>
            <a:r>
              <a:rPr lang="en-IN" dirty="0" smtClean="0"/>
              <a:t>a </a:t>
            </a:r>
            <a:r>
              <a:rPr lang="en-IN" dirty="0"/>
              <a:t>social </a:t>
            </a:r>
            <a:r>
              <a:rPr lang="en-IN" dirty="0" smtClean="0"/>
              <a:t>movement,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with </a:t>
            </a:r>
            <a:r>
              <a:rPr lang="en-IN" dirty="0"/>
              <a:t>the </a:t>
            </a:r>
            <a:r>
              <a:rPr lang="en-IN" dirty="0" smtClean="0"/>
              <a:t>aim of  </a:t>
            </a:r>
            <a:r>
              <a:rPr lang="en-IN" dirty="0"/>
              <a:t>gaining and assuring </a:t>
            </a:r>
            <a:r>
              <a:rPr lang="en-IN" dirty="0" smtClean="0"/>
              <a:t>certain </a:t>
            </a:r>
            <a:r>
              <a:rPr lang="en-IN" dirty="0"/>
              <a:t>freedoms for software users </a:t>
            </a:r>
            <a:r>
              <a:rPr lang="en-IN" dirty="0" smtClean="0"/>
              <a:t>–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Four </a:t>
            </a:r>
            <a:r>
              <a:rPr lang="en-IN" dirty="0"/>
              <a:t>Essential Freedoms of Free Software</a:t>
            </a:r>
          </a:p>
          <a:p>
            <a:pPr>
              <a:lnSpc>
                <a:spcPct val="150000"/>
              </a:lnSpc>
            </a:pPr>
            <a:r>
              <a:rPr lang="en-IN" dirty="0"/>
              <a:t>Software which meets these freedom requirements is termed free software. 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This movement was founded by Richard Stallman, in 1983, by launching the GNU Project. </a:t>
            </a:r>
          </a:p>
          <a:p>
            <a:pPr>
              <a:lnSpc>
                <a:spcPct val="150000"/>
              </a:lnSpc>
            </a:pPr>
            <a:r>
              <a:rPr lang="en-IN" dirty="0"/>
              <a:t>Stallman later established the Free Software Foundation in 1985 to support the movement. 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857739" y="6324600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https://en.wikipedia.org/wiki/Free_software_movement</a:t>
            </a:r>
          </a:p>
        </p:txBody>
      </p:sp>
    </p:spTree>
    <p:extLst>
      <p:ext uri="{BB962C8B-B14F-4D97-AF65-F5344CB8AC3E}">
        <p14:creationId xmlns:p14="http://schemas.microsoft.com/office/powerpoint/2010/main" val="21972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Free Software – Four </a:t>
            </a:r>
            <a:r>
              <a:rPr lang="en-IN" smtClean="0"/>
              <a:t>essential freedoms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 program is “free software” if its users have the following four essential freedoms: </a:t>
            </a:r>
          </a:p>
          <a:p>
            <a:r>
              <a:rPr lang="en-IN" dirty="0">
                <a:solidFill>
                  <a:srgbClr val="C00000"/>
                </a:solidFill>
              </a:rPr>
              <a:t>Freedom 0 : </a:t>
            </a:r>
            <a:r>
              <a:rPr lang="en-IN" dirty="0"/>
              <a:t>The freedom to run the program as you wish, for any purpose</a:t>
            </a:r>
          </a:p>
          <a:p>
            <a:r>
              <a:rPr lang="en-IN" dirty="0">
                <a:solidFill>
                  <a:srgbClr val="C00000"/>
                </a:solidFill>
              </a:rPr>
              <a:t>Freedom 1: </a:t>
            </a:r>
            <a:r>
              <a:rPr lang="en-IN" dirty="0"/>
              <a:t>The freedom to study how the program works, and change it as per your requirements</a:t>
            </a:r>
          </a:p>
          <a:p>
            <a:pPr lvl="1"/>
            <a:r>
              <a:rPr lang="en-IN" sz="1700" dirty="0"/>
              <a:t>Pre-requisite: Access to the source code</a:t>
            </a:r>
          </a:p>
          <a:p>
            <a:r>
              <a:rPr lang="en-IN" dirty="0">
                <a:solidFill>
                  <a:srgbClr val="C00000"/>
                </a:solidFill>
              </a:rPr>
              <a:t>Freedom 2: </a:t>
            </a:r>
            <a:r>
              <a:rPr lang="en-IN" dirty="0"/>
              <a:t>The freedom to redistribute copies so you can help others</a:t>
            </a:r>
          </a:p>
          <a:p>
            <a:r>
              <a:rPr lang="en-IN" dirty="0">
                <a:solidFill>
                  <a:srgbClr val="C00000"/>
                </a:solidFill>
              </a:rPr>
              <a:t>Freedom 3: </a:t>
            </a:r>
            <a:r>
              <a:rPr lang="en-IN" dirty="0"/>
              <a:t>The freedom to distribute copies of your modified versions to others</a:t>
            </a:r>
          </a:p>
          <a:p>
            <a:pPr marL="742950" lvl="2" indent="-342900">
              <a:buClr>
                <a:srgbClr val="101141"/>
              </a:buClr>
            </a:pPr>
            <a:r>
              <a:rPr lang="en-IN" sz="1600" dirty="0"/>
              <a:t>Pre-requisite: Access to the source code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838200" y="6324600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https://www.gnu.org/philosophy/free-sw.html</a:t>
            </a:r>
          </a:p>
        </p:txBody>
      </p:sp>
    </p:spTree>
    <p:extLst>
      <p:ext uri="{BB962C8B-B14F-4D97-AF65-F5344CB8AC3E}">
        <p14:creationId xmlns:p14="http://schemas.microsoft.com/office/powerpoint/2010/main" val="352605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Free Software </a:t>
            </a:r>
            <a:r>
              <a:rPr lang="en-IN" dirty="0" smtClean="0"/>
              <a:t>– Licenses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/>
          </a:bodyPr>
          <a:lstStyle/>
          <a:p>
            <a:r>
              <a:rPr lang="en-IN" dirty="0"/>
              <a:t>A large number of licenses qualify as free software licenses and are compatible with GNU General Public License.</a:t>
            </a:r>
          </a:p>
          <a:p>
            <a:pPr lvl="1"/>
            <a:r>
              <a:rPr lang="en-IN" dirty="0"/>
              <a:t>GNU General Public License (GPL) version 3 </a:t>
            </a:r>
          </a:p>
          <a:p>
            <a:pPr lvl="1"/>
            <a:r>
              <a:rPr lang="en-IN" dirty="0"/>
              <a:t>GNU General Public License (GPL) version 2 </a:t>
            </a:r>
          </a:p>
          <a:p>
            <a:pPr lvl="1"/>
            <a:r>
              <a:rPr lang="en-IN" dirty="0"/>
              <a:t>GNU All-Permissive License </a:t>
            </a:r>
          </a:p>
          <a:p>
            <a:pPr lvl="1"/>
            <a:r>
              <a:rPr lang="en-IN" dirty="0"/>
              <a:t>Apache License, Version 2.0 </a:t>
            </a:r>
          </a:p>
          <a:p>
            <a:pPr lvl="1"/>
            <a:r>
              <a:rPr lang="en-IN" dirty="0"/>
              <a:t>Clarified Artistic License </a:t>
            </a:r>
          </a:p>
          <a:p>
            <a:pPr lvl="1"/>
            <a:r>
              <a:rPr lang="en-IN" dirty="0"/>
              <a:t>Berkeley Database License (a.k.a. the </a:t>
            </a:r>
            <a:r>
              <a:rPr lang="en-IN" dirty="0" err="1"/>
              <a:t>Sleepycat</a:t>
            </a:r>
            <a:r>
              <a:rPr lang="en-IN" dirty="0"/>
              <a:t> Software Product License)</a:t>
            </a:r>
          </a:p>
          <a:p>
            <a:pPr lvl="1"/>
            <a:endParaRPr lang="en-IN" sz="2600" dirty="0"/>
          </a:p>
          <a:p>
            <a:pPr marL="0" indent="0">
              <a:buNone/>
            </a:pPr>
            <a:r>
              <a:rPr lang="en-IN" dirty="0"/>
              <a:t>Refer a complete list of licenses at:</a:t>
            </a:r>
          </a:p>
          <a:p>
            <a:pPr marL="0" indent="0">
              <a:buNone/>
            </a:pPr>
            <a:r>
              <a:rPr lang="en-IN" dirty="0"/>
              <a:t>https://www.gnu.org/licenses/license-list.html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7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Free Software – Points to </a:t>
            </a:r>
            <a:r>
              <a:rPr lang="en-IN" dirty="0" smtClean="0"/>
              <a:t>remember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Free software does not mean non-commercial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One always has </a:t>
            </a:r>
            <a:r>
              <a:rPr lang="en-IN" dirty="0"/>
              <a:t>the freedom to </a:t>
            </a:r>
            <a:r>
              <a:rPr lang="en-IN" dirty="0" smtClean="0"/>
              <a:t>change or copy free </a:t>
            </a:r>
            <a:r>
              <a:rPr lang="en-IN" dirty="0"/>
              <a:t>software and then sell it</a:t>
            </a:r>
          </a:p>
          <a:p>
            <a:pPr>
              <a:lnSpc>
                <a:spcPct val="150000"/>
              </a:lnSpc>
            </a:pPr>
            <a:r>
              <a:rPr lang="en-IN" dirty="0"/>
              <a:t>You may even sell the original software </a:t>
            </a:r>
            <a:endParaRPr lang="en-IN" dirty="0" smtClean="0"/>
          </a:p>
          <a:p>
            <a:pPr>
              <a:lnSpc>
                <a:spcPct val="150000"/>
              </a:lnSpc>
            </a:pPr>
            <a:endParaRPr lang="en-IN" sz="1100" dirty="0"/>
          </a:p>
          <a:p>
            <a:pPr marL="228600" lvl="1">
              <a:lnSpc>
                <a:spcPct val="150000"/>
              </a:lnSpc>
              <a:spcBef>
                <a:spcPts val="1000"/>
              </a:spcBef>
            </a:pPr>
            <a:r>
              <a:rPr lang="en-IN" sz="1800" b="1" dirty="0" smtClean="0">
                <a:solidFill>
                  <a:srgbClr val="C00000"/>
                </a:solidFill>
              </a:rPr>
              <a:t>Legal </a:t>
            </a:r>
            <a:r>
              <a:rPr lang="en-IN" sz="1800" b="1" dirty="0">
                <a:solidFill>
                  <a:srgbClr val="C00000"/>
                </a:solidFill>
              </a:rPr>
              <a:t>considerations</a:t>
            </a:r>
            <a:r>
              <a:rPr lang="en-IN" sz="1800" b="1" dirty="0"/>
              <a:t>: </a:t>
            </a:r>
            <a:r>
              <a:rPr lang="en-IN" sz="1800" dirty="0" smtClean="0"/>
              <a:t>(</a:t>
            </a:r>
            <a:r>
              <a:rPr lang="en-IN" sz="1800" dirty="0"/>
              <a:t>as long as the developer does nothing </a:t>
            </a:r>
            <a:r>
              <a:rPr lang="en-IN" sz="1800" dirty="0" smtClean="0"/>
              <a:t>wrong)</a:t>
            </a:r>
            <a:endParaRPr lang="en-IN" sz="1800" b="1" dirty="0"/>
          </a:p>
          <a:p>
            <a:pPr lvl="1">
              <a:lnSpc>
                <a:spcPct val="150000"/>
              </a:lnSpc>
            </a:pPr>
            <a:r>
              <a:rPr lang="en-IN" sz="1800" dirty="0" smtClean="0"/>
              <a:t>the owner of the free software does </a:t>
            </a:r>
            <a:r>
              <a:rPr lang="en-IN" sz="1800" dirty="0"/>
              <a:t>not have the power to </a:t>
            </a:r>
            <a:r>
              <a:rPr lang="en-IN" sz="1800" dirty="0" smtClean="0"/>
              <a:t>withdraw or invalidate </a:t>
            </a:r>
            <a:r>
              <a:rPr lang="en-IN" sz="1800" dirty="0"/>
              <a:t>the license, or </a:t>
            </a:r>
            <a:r>
              <a:rPr lang="en-IN" sz="1800" dirty="0" smtClean="0"/>
              <a:t>add additional </a:t>
            </a:r>
            <a:r>
              <a:rPr lang="en-IN" sz="1800" dirty="0"/>
              <a:t>restrictions to its </a:t>
            </a:r>
            <a:r>
              <a:rPr lang="en-IN" sz="1800" dirty="0" smtClean="0"/>
              <a:t>terms and conditions,</a:t>
            </a:r>
          </a:p>
          <a:p>
            <a:pPr lvl="1">
              <a:lnSpc>
                <a:spcPct val="150000"/>
              </a:lnSpc>
            </a:pPr>
            <a:r>
              <a:rPr lang="en-IN" sz="1800" dirty="0" smtClean="0"/>
              <a:t>the </a:t>
            </a:r>
            <a:r>
              <a:rPr lang="en-IN" sz="1800" dirty="0"/>
              <a:t>license terms should be permanent and irrevocable as long as the developer does nothing wrong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57739" y="6248400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https://www.gnu.org/philosophy/free-sw.html</a:t>
            </a:r>
          </a:p>
        </p:txBody>
      </p:sp>
    </p:spTree>
    <p:extLst>
      <p:ext uri="{BB962C8B-B14F-4D97-AF65-F5344CB8AC3E}">
        <p14:creationId xmlns:p14="http://schemas.microsoft.com/office/powerpoint/2010/main" val="229455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US" dirty="0"/>
              <a:t>Understanding Open </a:t>
            </a:r>
            <a:r>
              <a:rPr lang="en-US" dirty="0" smtClean="0"/>
              <a:t>Source Software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2116</TotalTime>
  <Words>419</Words>
  <Application>Microsoft Office PowerPoint</Application>
  <PresentationFormat>Widescreen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Understanding  Free Software</vt:lpstr>
      <vt:lpstr>Overview</vt:lpstr>
      <vt:lpstr>Free software</vt:lpstr>
      <vt:lpstr>Free Software –  Social Movement</vt:lpstr>
      <vt:lpstr>Free Software – Four essential freedoms</vt:lpstr>
      <vt:lpstr>Free Software – Licenses</vt:lpstr>
      <vt:lpstr>Free Software – Points to remember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238</cp:revision>
  <dcterms:created xsi:type="dcterms:W3CDTF">2018-10-16T06:13:57Z</dcterms:created>
  <dcterms:modified xsi:type="dcterms:W3CDTF">2021-06-02T06:26:08Z</dcterms:modified>
</cp:coreProperties>
</file>

<file path=docProps/thumbnail.jpeg>
</file>